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charts/chart1.xml" ContentType="application/vnd.openxmlformats-officedocument.drawingml.chart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8b5a68d46124e16" /><Relationship Type="http://schemas.openxmlformats.org/officeDocument/2006/relationships/extended-properties" Target="/docProps/app.xml" Id="Rdaa03c357675476c" /><Relationship Type="http://schemas.openxmlformats.org/officeDocument/2006/relationships/officeDocument" Target="/ppt/presentation.xml" Id="R8900b9ae04b9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ff5761ffa64baf"/>
  </p:sldMasterIdLst>
  <p:notesMasterIdLst>
    <p:notesMasterId xmlns:r="http://schemas.openxmlformats.org/officeDocument/2006/relationships" r:id="Rdc948970ba364377"/>
  </p:notesMasterIdLst>
  <p:sldIdLst>
    <p:sldId xmlns:r="http://schemas.openxmlformats.org/officeDocument/2006/relationships" id="256" r:id="Ra84176302ac542be"/>
    <p:sldId xmlns:r="http://schemas.openxmlformats.org/officeDocument/2006/relationships" id="257" r:id="R9f605ed2bfa94a75"/>
    <p:sldId xmlns:r="http://schemas.openxmlformats.org/officeDocument/2006/relationships" id="258" r:id="Rea1ccfab58a0450f"/>
    <p:sldId xmlns:r="http://schemas.openxmlformats.org/officeDocument/2006/relationships" id="259" r:id="R6c57275d846d467c"/>
    <p:sldId xmlns:r="http://schemas.openxmlformats.org/officeDocument/2006/relationships" id="260" r:id="R1e827baf1eff4e18"/>
    <p:sldId xmlns:r="http://schemas.openxmlformats.org/officeDocument/2006/relationships" id="261" r:id="Re5741804f0dd473b"/>
    <p:sldId xmlns:r="http://schemas.openxmlformats.org/officeDocument/2006/relationships" id="262" r:id="R41dc7b6f6ca6401d"/>
    <p:sldId xmlns:r="http://schemas.openxmlformats.org/officeDocument/2006/relationships" id="263" r:id="Rca008f96ca474abc"/>
    <p:sldId xmlns:r="http://schemas.openxmlformats.org/officeDocument/2006/relationships" id="264" r:id="Rd156b03c3e4e448e"/>
    <p:sldId xmlns:r="http://schemas.openxmlformats.org/officeDocument/2006/relationships" id="265" r:id="R4f176e28fefc41a9"/>
    <p:sldId xmlns:r="http://schemas.openxmlformats.org/officeDocument/2006/relationships" id="266" r:id="Redb292898c244303"/>
    <p:sldId xmlns:r="http://schemas.openxmlformats.org/officeDocument/2006/relationships" id="267" r:id="R4e3b6c9d81f24736"/>
    <p:sldId xmlns:r="http://schemas.openxmlformats.org/officeDocument/2006/relationships" id="268" r:id="R4782a3fb3b244b70"/>
    <p:sldId xmlns:r="http://schemas.openxmlformats.org/officeDocument/2006/relationships" id="269" r:id="Raebd405857154584"/>
    <p:sldId xmlns:r="http://schemas.openxmlformats.org/officeDocument/2006/relationships" id="270" r:id="R166dfe4c887a428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5b14f71d4884718" /><Relationship Type="http://schemas.openxmlformats.org/officeDocument/2006/relationships/slideMaster" Target="/ppt/slideMasters/slideMaster1.xml" Id="R47ff5761ffa64baf" /><Relationship Type="http://schemas.openxmlformats.org/officeDocument/2006/relationships/notesMaster" Target="/ppt/notesMasters/notesMaster1.xml" Id="Rdc948970ba364377" /><Relationship Type="http://schemas.openxmlformats.org/officeDocument/2006/relationships/presProps" Target="/ppt/presProps.xml" Id="R3fd3e880d11b4fb5" /><Relationship Type="http://schemas.openxmlformats.org/officeDocument/2006/relationships/tableStyles" Target="/ppt/tableStyles.xml" Id="R5aab2ea3925c4298" /><Relationship Type="http://schemas.openxmlformats.org/officeDocument/2006/relationships/slide" Target="/ppt/slides/slide1.xml" Id="Ra84176302ac542be" /><Relationship Type="http://schemas.openxmlformats.org/officeDocument/2006/relationships/slide" Target="/ppt/slides/slide2.xml" Id="R9f605ed2bfa94a75" /><Relationship Type="http://schemas.openxmlformats.org/officeDocument/2006/relationships/slide" Target="/ppt/slides/slide3.xml" Id="Rea1ccfab58a0450f" /><Relationship Type="http://schemas.openxmlformats.org/officeDocument/2006/relationships/slide" Target="/ppt/slides/slide4.xml" Id="R6c57275d846d467c" /><Relationship Type="http://schemas.openxmlformats.org/officeDocument/2006/relationships/slide" Target="/ppt/slides/slide5.xml" Id="R1e827baf1eff4e18" /><Relationship Type="http://schemas.openxmlformats.org/officeDocument/2006/relationships/slide" Target="/ppt/slides/slide6.xml" Id="Re5741804f0dd473b" /><Relationship Type="http://schemas.openxmlformats.org/officeDocument/2006/relationships/slide" Target="/ppt/slides/slide7.xml" Id="R41dc7b6f6ca6401d" /><Relationship Type="http://schemas.openxmlformats.org/officeDocument/2006/relationships/slide" Target="/ppt/slides/slide8.xml" Id="Rca008f96ca474abc" /><Relationship Type="http://schemas.openxmlformats.org/officeDocument/2006/relationships/slide" Target="/ppt/slides/slide9.xml" Id="Rd156b03c3e4e448e" /><Relationship Type="http://schemas.openxmlformats.org/officeDocument/2006/relationships/slide" Target="/ppt/slides/slide10.xml" Id="R4f176e28fefc41a9" /><Relationship Type="http://schemas.openxmlformats.org/officeDocument/2006/relationships/slide" Target="/ppt/slides/slide11.xml" Id="Redb292898c244303" /><Relationship Type="http://schemas.openxmlformats.org/officeDocument/2006/relationships/slide" Target="/ppt/slides/slide12.xml" Id="R4e3b6c9d81f24736" /><Relationship Type="http://schemas.openxmlformats.org/officeDocument/2006/relationships/slide" Target="/ppt/slides/slide13.xml" Id="R4782a3fb3b244b70" /><Relationship Type="http://schemas.openxmlformats.org/officeDocument/2006/relationships/slide" Target="/ppt/slides/slide14.xml" Id="Raebd405857154584" /><Relationship Type="http://schemas.openxmlformats.org/officeDocument/2006/relationships/slide" Target="/ppt/slides/slide15.xml" Id="R166dfe4c887a428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3f9093cb9054487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6477d5bf8ca465f" /><Relationship Type="http://schemas.openxmlformats.org/officeDocument/2006/relationships/notesMaster" Target="/ppt/notesMasters/notesMaster1.xml" Id="Rafdd32a1cceb4fc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8626ebad95744db" /><Relationship Type="http://schemas.openxmlformats.org/officeDocument/2006/relationships/notesMaster" Target="/ppt/notesMasters/notesMaster1.xml" Id="R289eb95de934475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c2c2eb76320414d" /><Relationship Type="http://schemas.openxmlformats.org/officeDocument/2006/relationships/notesMaster" Target="/ppt/notesMasters/notesMaster1.xml" Id="Rbfd4f6ee9db64f3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579409f1bb84a2c" /><Relationship Type="http://schemas.openxmlformats.org/officeDocument/2006/relationships/notesMaster" Target="/ppt/notesMasters/notesMaster1.xml" Id="R68d0143aca984d6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174ddac420246c9" /><Relationship Type="http://schemas.openxmlformats.org/officeDocument/2006/relationships/notesMaster" Target="/ppt/notesMasters/notesMaster1.xml" Id="R9ad7312d202f41b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c6fe9ae715a4462" /><Relationship Type="http://schemas.openxmlformats.org/officeDocument/2006/relationships/notesMaster" Target="/ppt/notesMasters/notesMaster1.xml" Id="Reaf4637ea7e34afb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b3ba3869f0e489c" /><Relationship Type="http://schemas.openxmlformats.org/officeDocument/2006/relationships/notesMaster" Target="/ppt/notesMasters/notesMaster1.xml" Id="R66d5fbdb4ea04bd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c66d2bd1b624b5c" /><Relationship Type="http://schemas.openxmlformats.org/officeDocument/2006/relationships/notesMaster" Target="/ppt/notesMasters/notesMaster1.xml" Id="R851dda6f26f2401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53333b9908140ae" /><Relationship Type="http://schemas.openxmlformats.org/officeDocument/2006/relationships/notesMaster" Target="/ppt/notesMasters/notesMaster1.xml" Id="R493918cde895478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58275e60f4e4387" /><Relationship Type="http://schemas.openxmlformats.org/officeDocument/2006/relationships/notesMaster" Target="/ppt/notesMasters/notesMaster1.xml" Id="Rceb22088799742b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2ae02d7e5e742c1" /><Relationship Type="http://schemas.openxmlformats.org/officeDocument/2006/relationships/notesMaster" Target="/ppt/notesMasters/notesMaster1.xml" Id="Raff01a44219d40c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ac084429d2a4fd6" /><Relationship Type="http://schemas.openxmlformats.org/officeDocument/2006/relationships/notesMaster" Target="/ppt/notesMasters/notesMaster1.xml" Id="R4248fb54cd8641e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bfa76fc227214093" /><Relationship Type="http://schemas.openxmlformats.org/officeDocument/2006/relationships/notesMaster" Target="/ppt/notesMasters/notesMaster1.xml" Id="Rfc3516bd4fd3476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f88961aa7a24da2" /><Relationship Type="http://schemas.openxmlformats.org/officeDocument/2006/relationships/notesMaster" Target="/ppt/notesMasters/notesMaster1.xml" Id="Rf04d7727c490410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3d7faf0532a4274" /><Relationship Type="http://schemas.openxmlformats.org/officeDocument/2006/relationships/notesMaster" Target="/ppt/notesMasters/notesMaster1.xml" Id="R32543ed91b6f4e9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Сгенерированная иллюстрация используется как декоративный образ, а не как фотография клиента. Позиционирование и бренд: материалы RESURSCONTROL.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Учебный сценарий: 100 ТС, 10 000 км/мес., 60% ТС с улучшением, подключение за 2 месяца, задержка 1 месяц. Источник: модель RC.Drive версии 2.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Офер RC.Drive для рынка Беларуси. Финальная стоимость и коммерческие условия фиксируются в КП.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Этапность сформирована на основе требований к аудиту и пилоту RC.Drive.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Цены подтверждены в материалах проекта RC.Drive для Беларуси. Все суммы без НДС.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Ограничения сформированы по исходной демонстрации продукта, 25:53–33:15 и 45:38–50:00.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Контактные данные RESURSCONTROL. Сгенерированная иллюстрация используется как декоративный образ.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Расчёт: 100 × 10 000 / 100 × 0,5 = 5 000 литров в месяц. Это сценарная арифметика, не обещание результата.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Функциональная логика подтверждена исходной демонстрацией продукта и адаптирована под позиционирование RC.Drive.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исходное демонстрационное видео продукта; кадр обезличен и очищен от интерфейса видеоконференции.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исходное демонстрационное видео продукта; график обезличен. Рельеф и осевая нагрузка не выделяются как отдельные факторы.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исходное демонстрационное видео продукта, 18:42–20:19. Численный диапазон на экране является расчётной моделью.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исходное демонстрационное видео продукта, 14:36–18:41. Идентификаторы заменены на Водитель A–D.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исходное демонстрационное видео продукта, 20:20–25:49. Идентификаторы пикселизированы. Экономия на экране — расчётный сценарий.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Источник: исходное демонстрационное видео продукта, 25:53–33:15. Старые автомобили без нужных CAN-параметров могут не поддерживаться.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68f6f5d5294b4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4fa2fea85264d5e" /><Relationship Type="http://schemas.openxmlformats.org/officeDocument/2006/relationships/slideLayout" Target="/ppt/slideLayouts/slideLayout1.xml" Id="R639e2391665e4c7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e2391665e4c7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84e72f0634ebc" /><Relationship Type="http://schemas.openxmlformats.org/officeDocument/2006/relationships/image" Target="/ppt/media/image.png" Id="R47293a5da5f8436e" /><Relationship Type="http://schemas.openxmlformats.org/officeDocument/2006/relationships/image" Target="/ppt/media/image2.png" Id="R84a93b851c8045be" /><Relationship Type="http://schemas.openxmlformats.org/officeDocument/2006/relationships/notesSlide" Target="/ppt/notesSlides/notesSlide1.xml" Id="R3cda240f62264205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a08aec8864a6e" /><Relationship Type="http://schemas.openxmlformats.org/officeDocument/2006/relationships/image" Target="/ppt/media/image16.png" Id="Rf64144c4d37f4480" /><Relationship Type="http://schemas.openxmlformats.org/officeDocument/2006/relationships/chart" Target="/ppt/slides/charts/chart1.xml" Id="R97931aa0835e43f1" /><Relationship Type="http://schemas.openxmlformats.org/officeDocument/2006/relationships/notesSlide" Target="/ppt/notesSlides/notesSlide10.xml" Id="R05dad99fb391485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225b0603244f9" /><Relationship Type="http://schemas.openxmlformats.org/officeDocument/2006/relationships/image" Target="/ppt/media/image17.png" Id="R668184129efb4694" /><Relationship Type="http://schemas.openxmlformats.org/officeDocument/2006/relationships/notesSlide" Target="/ppt/notesSlides/notesSlide11.xml" Id="R1527e84b7be046a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332204444420b" /><Relationship Type="http://schemas.openxmlformats.org/officeDocument/2006/relationships/image" Target="/ppt/media/image18.png" Id="R196678ede10a4178" /><Relationship Type="http://schemas.openxmlformats.org/officeDocument/2006/relationships/notesSlide" Target="/ppt/notesSlides/notesSlide12.xml" Id="R7dc3d4eed36e440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2d1cdea0c4ec9" /><Relationship Type="http://schemas.openxmlformats.org/officeDocument/2006/relationships/image" Target="/ppt/media/image19.png" Id="R390978086f6c454e" /><Relationship Type="http://schemas.openxmlformats.org/officeDocument/2006/relationships/notesSlide" Target="/ppt/notesSlides/notesSlide13.xml" Id="R0de4a830adc5462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44e4c92b94753" /><Relationship Type="http://schemas.openxmlformats.org/officeDocument/2006/relationships/image" Target="/ppt/media/image20.png" Id="R062866cab1f04d4d" /><Relationship Type="http://schemas.openxmlformats.org/officeDocument/2006/relationships/notesSlide" Target="/ppt/notesSlides/notesSlide14.xml" Id="R4acb13463df748f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295ddff2f4c63" /><Relationship Type="http://schemas.openxmlformats.org/officeDocument/2006/relationships/image" Target="/ppt/media/image21.png" Id="Rf76c265723794338" /><Relationship Type="http://schemas.openxmlformats.org/officeDocument/2006/relationships/image" Target="/ppt/media/image22.png" Id="R2417048d04c74c8c" /><Relationship Type="http://schemas.openxmlformats.org/officeDocument/2006/relationships/notesSlide" Target="/ppt/notesSlides/notesSlide15.xml" Id="Re2d1fa3cee6c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0c5d39da34d77" /><Relationship Type="http://schemas.openxmlformats.org/officeDocument/2006/relationships/image" Target="/ppt/media/image3.png" Id="Rf5aecfe198d64c0f" /><Relationship Type="http://schemas.openxmlformats.org/officeDocument/2006/relationships/notesSlide" Target="/ppt/notesSlides/notesSlide2.xml" Id="R05632d39eb1749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e681367c074963" /><Relationship Type="http://schemas.openxmlformats.org/officeDocument/2006/relationships/image" Target="/ppt/media/image4.png" Id="R05558e57240f4e58" /><Relationship Type="http://schemas.openxmlformats.org/officeDocument/2006/relationships/notesSlide" Target="/ppt/notesSlides/notesSlide3.xml" Id="R3fab09da60a5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70f26a7674953" /><Relationship Type="http://schemas.openxmlformats.org/officeDocument/2006/relationships/image" Target="/ppt/media/image5.png" Id="Ree92c0e9fbb543d7" /><Relationship Type="http://schemas.openxmlformats.org/officeDocument/2006/relationships/image" Target="/ppt/media/image6.png" Id="Rf219be6763e24767" /><Relationship Type="http://schemas.openxmlformats.org/officeDocument/2006/relationships/notesSlide" Target="/ppt/notesSlides/notesSlide4.xml" Id="R9f1dae2b2980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9dddbad20406a" /><Relationship Type="http://schemas.openxmlformats.org/officeDocument/2006/relationships/image" Target="/ppt/media/image7.png" Id="Rf441dc2cab0042de" /><Relationship Type="http://schemas.openxmlformats.org/officeDocument/2006/relationships/image" Target="/ppt/media/image8.png" Id="Re96411de10d447b5" /><Relationship Type="http://schemas.openxmlformats.org/officeDocument/2006/relationships/notesSlide" Target="/ppt/notesSlides/notesSlide5.xml" Id="Rc0218bc63ba449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a07be2f1949b4" /><Relationship Type="http://schemas.openxmlformats.org/officeDocument/2006/relationships/image" Target="/ppt/media/image9.png" Id="R6fa08f54b66d49db" /><Relationship Type="http://schemas.openxmlformats.org/officeDocument/2006/relationships/image" Target="/ppt/media/image10.png" Id="Rf709a7d5f0844859" /><Relationship Type="http://schemas.openxmlformats.org/officeDocument/2006/relationships/notesSlide" Target="/ppt/notesSlides/notesSlide6.xml" Id="Rb352e830148249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11c35b4754c72" /><Relationship Type="http://schemas.openxmlformats.org/officeDocument/2006/relationships/image" Target="/ppt/media/image11.png" Id="Rc2c5aad5715a45e8" /><Relationship Type="http://schemas.openxmlformats.org/officeDocument/2006/relationships/image" Target="/ppt/media/image12.png" Id="Rdf82b9b47ec4413b" /><Relationship Type="http://schemas.openxmlformats.org/officeDocument/2006/relationships/notesSlide" Target="/ppt/notesSlides/notesSlide7.xml" Id="R2e1d61e7ec23428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ffac0e3c849de" /><Relationship Type="http://schemas.openxmlformats.org/officeDocument/2006/relationships/image" Target="/ppt/media/image13.png" Id="R42b1675e31f94efd" /><Relationship Type="http://schemas.openxmlformats.org/officeDocument/2006/relationships/image" Target="/ppt/media/image14.png" Id="Rd522b7a3ca3e4b0d" /><Relationship Type="http://schemas.openxmlformats.org/officeDocument/2006/relationships/notesSlide" Target="/ppt/notesSlides/notesSlide8.xml" Id="R3ed598435dd44e9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bc004c7ca49ca" /><Relationship Type="http://schemas.openxmlformats.org/officeDocument/2006/relationships/image" Target="/ppt/media/image15.png" Id="Rdd07d4ea937a4428" /><Relationship Type="http://schemas.openxmlformats.org/officeDocument/2006/relationships/notesSlide" Target="/ppt/notesSlides/notesSlide9.xml" Id="Ra6a8d28846d34ccc" /></Relationships>
</file>

<file path=ppt/slides/charts/chart1.xml><?xml version="1.0" encoding="utf-8"?>
<c:chartSpace xmlns:c="http://schemas.openxmlformats.org/drawingml/2006/chart">
  <c:lang val="en-US"/>
  <c:chart>
    <c:title>
      <c:tx>
        <c:rich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>
                <a:latin typeface="Fira Sans"/>
                <a:ea typeface="Fira Sans"/>
                <a:cs typeface="Fira Sans"/>
              </a:rPr>
              <a:t>Снижение расхода за 12 месяцев, л</a:t>
            </a:r>
          </a:p>
        </c:rich>
      </c:tx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>
              <a:latin typeface="Fira Sans"/>
              <a:ea typeface="Fira Sans"/>
              <a:cs typeface="Fira Sans"/>
            </a:defRPr>
          </a:pPr>
        </a:p>
      </c:txPr>
    </c:title>
    <c:plotArea>
      <c:barChart>
        <c:barDir val="bar"/>
        <c:grouping val="clustered"/>
        <c:varyColors val="0"/>
        <c:ser>
          <c:idx val="0"/>
          <c:order val="0"/>
          <c:tx>
            <c:v>Снижение расхода за 12 месяцев, л</c:v>
          </c:tx>
          <c:spPr>
            <a:solidFill xmlns:a="http://schemas.openxmlformats.org/drawingml/2006/main">
              <a:srgbClr val="1476F2"/>
            </a:solidFill>
          </c:spPr>
          <c:cat>
            <c:strLit>
              <c:ptCount val="3"/>
              <c:pt idx="0">
                <c:v>0,5 л/100 км</c:v>
              </c:pt>
              <c:pt idx="1">
                <c:v>1,0 л/100 км</c:v>
              </c:pt>
              <c:pt idx="2">
                <c:v>1,5 л/100 км</c:v>
              </c:pt>
            </c:strLit>
          </c:cat>
          <c:val>
            <c:numLit>
              <c:formatCode>General</c:formatCode>
              <c:ptCount val="3"/>
              <c:pt idx="0">
                <c:v>31500</c:v>
              </c:pt>
              <c:pt idx="1">
                <c:v>63000</c:v>
              </c:pt>
              <c:pt idx="2">
                <c:v>94500</c:v>
              </c:pt>
            </c:numLit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>
                  <a:latin typeface="Fira Sans"/>
                  <a:ea typeface="Fira Sans"/>
                  <a:cs typeface="Fira Sans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Fira Sans"/>
                <a:ea typeface="Fira Sans"/>
                <a:cs typeface="Fira Sans"/>
              </a:defRPr>
            </a:pPr>
          </a:p>
        </c:txPr>
        <c:crossAx val="48672768"/>
      </c:catAx>
      <c:valAx>
        <c:axId val="48672768"/>
        <c:scaling>
          <c:orientation val="minMax"/>
        </c:scaling>
        <c:delete val="1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  <a:latin typeface="Fira Sans"/>
                <a:ea typeface="Fira Sans"/>
                <a:cs typeface="Fira Sans"/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293a5da5f8436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241B10-B44C-4240-9D7C-E1898194E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6DA5AC-CE4D-4CAF-84EE-836FFAA96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239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a93b851c8045be"/>
          <a:stretch xmlns:a="http://schemas.openxmlformats.org/drawingml/2006/main"/>
        </p:blipFill>
        <p:spPr>
          <a:xfrm xmlns:a="http://schemas.openxmlformats.org/drawingml/2006/main">
            <a:off x="685800" y="571767"/>
            <a:ext cx="2381250" cy="304266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1B1A1A-CFB0-4889-BE23-C6CD9840A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4000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8EC2FF"/>
                </a:solidFill>
                <a:latin typeface="Russo One"/>
                <a:ea typeface="Russo One"/>
                <a:cs typeface="Russo One"/>
              </a:defRPr>
            </a:pPr>
            <a:r>
              <a:rPr sz="1500" b="0">
                <a:solidFill>
                  <a:srgbClr val="8EC2FF"/>
                </a:solidFill>
                <a:latin typeface="Russo One"/>
                <a:ea typeface="Russo One"/>
                <a:cs typeface="Russo One"/>
              </a:rPr>
              <a:t>RC.DRIVE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F18000-3F96-488A-9703-47F7B6EC9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00250"/>
            <a:ext cx="6477000" cy="1666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65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465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Найдите скрытый</a:t>
            </a:r>
          </a:p>
          <a:p xmlns:a="http://schemas.openxmlformats.org/drawingml/2006/main">
            <a:pPr>
              <a:defRPr sz="465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465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перерасход топлива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E9FAE0-0FF5-42D7-9C6F-DE25899FA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43350"/>
            <a:ext cx="533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3850"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D9E7F6"/>
                </a:solidFill>
                <a:latin typeface="Fira Sans"/>
                <a:ea typeface="Fira Sans"/>
                <a:cs typeface="Fira Sans"/>
              </a:defRPr>
            </a:pPr>
            <a:r>
              <a:rPr sz="1875" b="0">
                <a:solidFill>
                  <a:srgbClr val="D9E7F6"/>
                </a:solidFill>
                <a:latin typeface="Fira Sans"/>
                <a:ea typeface="Fira Sans"/>
                <a:cs typeface="Fira Sans"/>
              </a:rPr>
              <a:t>На данных, которые уже собирает ваш автопарк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85FD2A8-16AF-4F80-AF7A-8FD817FB4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3238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35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Аудит для парков от 50 ТС</a:t>
            </a:r>
          </a:p>
        </p:txBody>
      </p:sp>
    </p:spTree>
    <p:extLst>
      <p:ext uri="{BB962C8B-B14F-4D97-AF65-F5344CB8AC3E}">
        <p14:creationId xmlns:p14="http://schemas.microsoft.com/office/powerpoint/2010/main" val="158297556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AE6193A-6248-4982-93D3-5A387B59A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4144c4d37f4480"/>
          <a:stretch xmlns:a="http://schemas.openxmlformats.org/drawingml/2006/main"/>
        </p:blipFill>
        <p:spPr>
          <a:xfrm xmlns:a="http://schemas.openxmlformats.org/drawingml/2006/main">
            <a:off x="685800" y="427474"/>
            <a:ext cx="2057400" cy="269003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5EB9F0E-5EFB-4C0E-83CF-206FC85ED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rPr>
              <a:t>СЦЕНАРНАЯ ЭКОНОМИКА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4815860-D938-47F5-8077-85E66BBF0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525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3688"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Результат зависит от пробега, резерва снижения и доли парка с эффектом</a:t>
            </a:r>
          </a:p>
        </p:txBody>
      </p:sp>
      <p:graphicFrame>
        <p:nvGraphicFramePr>
          <p:cNvPr id="23" name="Chart"/>
          <p:cNvGraphicFramePr/>
          <p:nvPr/>
        </p:nvGraphicFramePr>
        <p:xfrm>
          <a:off xmlns:a="http://schemas.openxmlformats.org/drawingml/2006/main" x="685800" y="2647950"/>
          <a:ext xmlns:a="http://schemas.openxmlformats.org/drawingml/2006/main" cx="6572250" cy="3238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7931aa0835e43f1"/>
          </a:graphicData>
        </a:graphic>
      </p:graphicFrame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B408CB-543F-4EFD-A823-8AED1C388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72415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rPr>
              <a:t>Учебный сценарий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CE516D-9DA7-4940-8082-96F554C84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1813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8205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100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7F53B2-11DB-4C6E-AEE3-8A80FA054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22897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0196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ТС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A8C95F6-0ECC-4319-B007-98FD97CDB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6957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8205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10 000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2973CF2-9086-430D-9459-F79DA5D9F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74332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0196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км/мес.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3E8CC8C-1E8D-42A5-A603-6F61D9E37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2100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8205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60%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B99BAC2-7F78-4DC1-926E-40DBB4D03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25767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0196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ТС с эффектом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E74A99-3B92-4082-891B-4F0568993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72440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8205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2 мес.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3249A24-ACEB-482E-A578-234A759F7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77202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0196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подключение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2D973A6-B2A8-4D8B-90D3-05C3FE6CB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238750"/>
            <a:ext cx="1428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8205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1 мес.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1072341-1697-4099-9B1C-3F31814A0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5286375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0196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задержка эффекта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C20598-5D95-42C0-9603-4EBADA822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905500"/>
            <a:ext cx="3238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6572"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00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Калькулятор учитывает полные затраты и показывает сценарии, включая нулевой эффект.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FA3E4D1-43E3-44F3-A3D2-E0E525F93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97433213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F1DC1F0-8F62-4AC5-9A6E-0397DBE00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8184129efb4694"/>
          <a:stretch xmlns:a="http://schemas.openxmlformats.org/drawingml/2006/main"/>
        </p:blipFill>
        <p:spPr>
          <a:xfrm xmlns:a="http://schemas.openxmlformats.org/drawingml/2006/main">
            <a:off x="685800" y="430532"/>
            <a:ext cx="2057400" cy="262886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842B393-7266-48D2-8C78-B0A4ED723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rPr>
              <a:t>ОФФЕР ДЛЯ ПАРКОВ 50+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48D83F4-9353-4363-BA03-8D0EB705F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3525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Аудит скрытого перерасхода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EE72F4-E3C0-46A2-B312-704242CFA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71750"/>
            <a:ext cx="4286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050" b="1">
                <a:solidFill>
                  <a:srgbClr val="8EC2FF"/>
                </a:solidFill>
                <a:latin typeface="Fira Sans"/>
                <a:ea typeface="Fira Sans"/>
                <a:cs typeface="Fira Sans"/>
              </a:defRPr>
            </a:pPr>
            <a:r>
              <a:rPr sz="4050" b="1">
                <a:solidFill>
                  <a:srgbClr val="8EC2FF"/>
                </a:solidFill>
                <a:latin typeface="Fira Sans"/>
                <a:ea typeface="Fira Sans"/>
                <a:cs typeface="Fira Sans"/>
              </a:rPr>
              <a:t>8–12 недель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29A714A-E63B-4F3D-ADDA-9C39BD01F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14700"/>
            <a:ext cx="4000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5652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725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исторических данных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F835C22-8F3F-4531-B9EB-9E3C4D315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45720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B9CCDD"/>
                </a:solidFill>
                <a:latin typeface="Fira Sans"/>
                <a:ea typeface="Fira Sans"/>
                <a:cs typeface="Fira Sans"/>
              </a:defRPr>
            </a:pPr>
            <a:r>
              <a:rPr sz="1500" b="0">
                <a:solidFill>
                  <a:srgbClr val="B9CCDD"/>
                </a:solidFill>
                <a:latin typeface="Fira Sans"/>
                <a:ea typeface="Fira Sans"/>
                <a:cs typeface="Fira Sans"/>
              </a:rPr>
              <a:t>Репрезентативная группа автомобилей и водителей. Проверка совместимости и качества CAN-данных.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965D7F-3277-4F9B-8B08-600A15AE9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7875" y="2343150"/>
            <a:ext cx="5286375" cy="3381375"/>
          </a:xfrm>
          <a:prstGeom xmlns:a="http://schemas.openxmlformats.org/drawingml/2006/main" prst="roundRect">
            <a:avLst>
              <a:gd name="adj" fmla="val 2254"/>
            </a:avLst>
          </a:prstGeom>
          <a:ln xmlns:a="http://schemas.openxmlformats.org/drawingml/2006/main" w="9525"/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E98790D-CBDD-40FA-88D4-C589B31EA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2381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rPr>
              <a:t>НА ВЫХОДЕ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DCD9305-8884-4D97-AFC0-2D3DE3D30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162300"/>
            <a:ext cx="381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71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E44B6D-593D-40D7-90E6-E27E3950D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242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3333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50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Приоритетный список действий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1228C9B-4028-47BE-B6B4-2C99CD71B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19500"/>
            <a:ext cx="381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71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014CDAE-D9A4-4CAD-85C5-DDD919D7B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5814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3333"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500" b="0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Сравнение водителей и автомобилей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942A7D-A970-422A-951D-E2350EFA2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076700"/>
            <a:ext cx="381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71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49B1BC0-8B54-4EC4-9C1B-0D5D67757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0386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3333"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500" b="0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Критерии контроля экономии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B68D12-B84D-4DBD-9BED-32BBD0A8F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533900"/>
            <a:ext cx="381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71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1A2A48-95C7-46CA-B4B7-690A0D568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4958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3333"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500" b="0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Оценка эффекта в литрах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41F509-5013-4284-8ECB-7563BABC7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991100"/>
            <a:ext cx="381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71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20B513-7FE1-4EDD-BED5-8D5E2F685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4953000"/>
            <a:ext cx="3905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3333"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500" b="0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Финансовый эффект в BYN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DD4518-99E4-4DC9-867B-BE84BF921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495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575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Следующий шаг: проверить данные парка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EF5470B-9D1F-4BAB-B2FB-80602EB6C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F849B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6F849B"/>
                </a:solidFill>
                <a:latin typeface="Russo One"/>
                <a:ea typeface="Russo One"/>
                <a:cs typeface="Russo One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94411728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668BDAA-EE71-43B0-B483-70FE2D99F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6678ede10a4178"/>
          <a:stretch xmlns:a="http://schemas.openxmlformats.org/drawingml/2006/main"/>
        </p:blipFill>
        <p:spPr>
          <a:xfrm xmlns:a="http://schemas.openxmlformats.org/drawingml/2006/main">
            <a:off x="685800" y="427474"/>
            <a:ext cx="2057400" cy="269003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988486F-5F4E-494B-A058-9E1EC433F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rPr>
              <a:t>КОНТРОЛИРУЕМЫЙ СТАРТ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4BB8A92-99C4-478C-950A-B5F0D4DD1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810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444"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Четыре этапа до решения о масштабировании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889397-F364-4EFC-8700-D2C855AD2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00350"/>
            <a:ext cx="2381250" cy="247650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8E2EE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9D66A9-B46A-44CB-A56D-49C79480C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0480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6ABC36-FD8D-4241-AA03-46D0DA18F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733800"/>
            <a:ext cx="1952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0644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Совместимость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2404ECC-3687-499D-BB6E-8728ED845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333875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Источники и качество CAN-данных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B80677-486D-4F97-81F0-FB1CB2296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2800350"/>
            <a:ext cx="2381250" cy="247650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8E2EE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A03F2F6-BDFE-4D3E-AE64-11411C6B8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30480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CFE1569-CCC1-4AAF-8E5E-BD9C687FF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3733800"/>
            <a:ext cx="1952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1026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Базовая линия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94C1659-56B6-4246-BA45-36875DF86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9975" y="4333875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Расход, пробег и факторы поведения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7CFC3A-20F1-4E6D-B7F2-4561807D2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800350"/>
            <a:ext cx="2381250" cy="247650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8E2EE"/>
            </a:solidFill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499CAF-11A3-4FA1-8FF0-709B8A190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0480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287FDCF-0A92-4FB0-AE3A-B9C377459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733800"/>
            <a:ext cx="1952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1026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Действия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BA2A75-0C0D-45B4-B9AC-A8DD1CAC8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4333875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693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Приоритеты, ответственные и период проверки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A4D85DA-7241-4CAC-A8E0-93E40E499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9675" y="2800350"/>
            <a:ext cx="2381250" cy="2476500"/>
          </a:xfrm>
          <a:prstGeom xmlns:a="http://schemas.openxmlformats.org/drawingml/2006/main" prst="roundRect">
            <a:avLst>
              <a:gd name="adj" fmla="val 3200"/>
            </a:avLst>
          </a:prstGeom>
          <a:solidFill xmlns:a="http://schemas.openxmlformats.org/drawingml/2006/main">
            <a:srgbClr val="F3F7FB"/>
          </a:solidFill>
          <a:ln xmlns:a="http://schemas.openxmlformats.org/drawingml/2006/main" w="9525">
            <a:solidFill>
              <a:srgbClr val="D8E2EE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17FAF8A-14C4-4430-92EB-3A4B99A463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3048000"/>
            <a:ext cx="476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0446F6-B673-47AC-802B-AF36B378F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3733800"/>
            <a:ext cx="1952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1026"/>
          </a:bodyPr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1950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Результат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8F9B0C-EFB4-4615-98FC-7A5CBF02A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4333875"/>
            <a:ext cx="19526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693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Литры, затраты, ограничения и решение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90E01EC-706D-4470-8E38-417593433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6858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76F2"/>
                </a:solidFill>
                <a:latin typeface="Fira Sans"/>
                <a:ea typeface="Fira Sans"/>
                <a:cs typeface="Fira Sans"/>
              </a:defRPr>
            </a:pPr>
            <a:r>
              <a:rPr sz="1650" b="1">
                <a:solidFill>
                  <a:srgbClr val="1476F2"/>
                </a:solidFill>
                <a:latin typeface="Fira Sans"/>
                <a:ea typeface="Fira Sans"/>
                <a:cs typeface="Fira Sans"/>
              </a:rPr>
              <a:t>Критерии результата фиксируются до начала проверки.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4AF378-E0F7-441F-9ECF-D3984FF6B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24816234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E9B9ED1-3CD0-43CD-87D5-62096E022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0978086f6c454e"/>
          <a:stretch xmlns:a="http://schemas.openxmlformats.org/drawingml/2006/main"/>
        </p:blipFill>
        <p:spPr>
          <a:xfrm xmlns:a="http://schemas.openxmlformats.org/drawingml/2006/main">
            <a:off x="685800" y="430532"/>
            <a:ext cx="2057400" cy="262886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10AB0C8-3D45-468F-A926-3E9641F88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rPr>
              <a:t>СТОИМОСТЬ · БЕЛАРУСЬ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CC725F-85DF-4CC4-B927-016D67D5C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810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3525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Понятный состав подключения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3774A5-27D8-4BAA-B028-A23D57595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47950"/>
            <a:ext cx="3429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9881"/>
          </a:bodyPr>
          <a:lstStyle xmlns:a="http://schemas.openxmlformats.org/drawingml/2006/main"/>
          <a:p xmlns:a="http://schemas.openxmlformats.org/drawingml/2006/main">
            <a:pPr>
              <a:defRPr sz="4200" b="1">
                <a:solidFill>
                  <a:srgbClr val="8EC2FF"/>
                </a:solidFill>
                <a:latin typeface="Fira Sans"/>
                <a:ea typeface="Fira Sans"/>
                <a:cs typeface="Fira Sans"/>
              </a:defRPr>
            </a:pPr>
            <a:r>
              <a:rPr sz="4200" b="1">
                <a:solidFill>
                  <a:srgbClr val="8EC2FF"/>
                </a:solidFill>
                <a:latin typeface="Fira Sans"/>
                <a:ea typeface="Fira Sans"/>
                <a:cs typeface="Fira Sans"/>
              </a:rPr>
              <a:t>22 BYN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8B54E2-7979-406E-8352-783D5DD9A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390900"/>
            <a:ext cx="3429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6825"/>
          </a:bodyPr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575" b="0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за ТС в месяц, без НДС</a:t>
            </a:r>
          </a:p>
        </p:txBody>
      </p:sp>
      <p:graphicFrame>
        <p:nvGraphicFramePr>
          <p:cNvPr id="17" name=""/>
          <p:cNvGraphicFramePr/>
          <p:nvPr/>
        </p:nvGraphicFramePr>
        <p:xfrm>
          <a:off xmlns:a="http://schemas.openxmlformats.org/drawingml/2006/main" x="4953000" y="2381250"/>
          <a:ext xmlns:a="http://schemas.openxmlformats.org/drawingml/2006/main" cx="6191250" cy="314325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4095750"/>
                <a:gridCol w="2095500"/>
              </a:tblGrid>
              <a:tr h="523875"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</a:rPr>
                        <a:t>Позиция</a:t>
                      </a:r>
                    </a:p>
                  </a:txBody>
                  <a:tcPr marL="91440" marR="91440" marT="45720" marB="45720">
                    <a:solidFill>
                      <a:srgbClr val="1476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350" b="1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</a:rPr>
                        <a:t>Стоимость, BYN</a:t>
                      </a:r>
                    </a:p>
                  </a:txBody>
                  <a:tcPr marL="91440" marR="91440" marT="45720" marB="45720">
                    <a:solidFill>
                      <a:srgbClr val="1476F2"/>
                    </a:solidFill>
                  </a:tcPr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</a:rPr>
                        <a:t>RC Basic CAN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</a:rPr>
                        <a:t>370,00</a:t>
                      </a:r>
                    </a:p>
                  </a:txBody>
                  <a:tcPr marL="91440" marR="91440" marT="45720" marB="45720"/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</a:rPr>
                        <a:t>RC PRO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</a:rPr>
                        <a:t>490,00</a:t>
                      </a:r>
                    </a:p>
                  </a:txBody>
                  <a:tcPr marL="91440" marR="91440" marT="45720" marB="45720"/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</a:rPr>
                        <a:t>Подключение одного ТС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</a:rPr>
                        <a:t>136,90</a:t>
                      </a:r>
                    </a:p>
                  </a:txBody>
                  <a:tcPr marL="91440" marR="91440" marT="45720" marB="45720"/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</a:rPr>
                        <a:t>Датчик уровня топлива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</a:rPr>
                        <a:t>313,50</a:t>
                      </a:r>
                    </a:p>
                  </a:txBody>
                  <a:tcPr marL="91440" marR="91440" marT="45720" marB="45720"/>
                </a:tc>
              </a:tr>
              <a:tr h="523875"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</a:rPr>
                        <a:t>Монтаж ДУТ с тарировкой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350">
                          <a:solidFill>
                            <a:srgbClr val="FFFFFF"/>
                          </a:solidFill>
                          <a:latin typeface="Fira Sans"/>
                          <a:ea typeface="Fira Sans"/>
                          <a:cs typeface="Fira Sans"/>
                        </a:rPr>
                        <a:t>146,90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A7C8307-B355-42D4-98DD-76E7CB32E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29100"/>
            <a:ext cx="333375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B9CCDD"/>
                </a:solidFill>
                <a:latin typeface="Fira Sans"/>
                <a:ea typeface="Fira Sans"/>
                <a:cs typeface="Fira Sans"/>
              </a:defRPr>
            </a:pPr>
            <a:r>
              <a:rPr sz="1350" b="0">
                <a:solidFill>
                  <a:srgbClr val="B9CCDD"/>
                </a:solidFill>
                <a:latin typeface="Fira Sans"/>
                <a:ea typeface="Fira Sans"/>
                <a:cs typeface="Fira Sans"/>
              </a:rPr>
              <a:t>Существующее оборудование сохраняется, если проверка подтверждает совместимость данных.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E4A553-44B3-46C8-9364-DF20DD45E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24550"/>
            <a:ext cx="7524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91A8BF"/>
                </a:solidFill>
                <a:latin typeface="Fira Sans"/>
                <a:ea typeface="Fira Sans"/>
                <a:cs typeface="Fira Sans"/>
              </a:defRPr>
            </a:pPr>
            <a:r>
              <a:rPr sz="1050" b="0">
                <a:solidFill>
                  <a:srgbClr val="91A8BF"/>
                </a:solidFill>
                <a:latin typeface="Fira Sans"/>
                <a:ea typeface="Fira Sans"/>
                <a:cs typeface="Fira Sans"/>
              </a:rPr>
              <a:t>Прайс на 09.09.2026. Финальная стоимость фиксируется в коммерческом предложении.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27AB7CC-E1B2-45E1-B162-259B76E2B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F849B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6F849B"/>
                </a:solidFill>
                <a:latin typeface="Russo One"/>
                <a:ea typeface="Russo One"/>
                <a:cs typeface="Russo One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8438609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18CE69A-D57F-46F9-9391-2E11954A4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2866cab1f04d4d"/>
          <a:stretch xmlns:a="http://schemas.openxmlformats.org/drawingml/2006/main"/>
        </p:blipFill>
        <p:spPr>
          <a:xfrm xmlns:a="http://schemas.openxmlformats.org/drawingml/2006/main">
            <a:off x="685800" y="427474"/>
            <a:ext cx="2057400" cy="269003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9C2A4D-C9E2-406E-B538-E808974FB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rPr>
              <a:t>УСЛОВИЯ КОРРЕКТНОГО РЕЗУЛЬТАТА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B73AC3-A125-4430-B623-6E3D32098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810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Что проверяется до старта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BDE9B55-FE7D-4627-9224-A57D4C16C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670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0952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476F2"/>
                </a:solidFill>
                <a:latin typeface="Fira Sans"/>
                <a:ea typeface="Fira Sans"/>
                <a:cs typeface="Fira Sans"/>
              </a:defRPr>
            </a:pPr>
            <a:r>
              <a:rPr sz="1575" b="1">
                <a:solidFill>
                  <a:srgbClr val="1476F2"/>
                </a:solidFill>
                <a:latin typeface="Fira Sans"/>
                <a:ea typeface="Fira Sans"/>
                <a:cs typeface="Fira Sans"/>
              </a:rPr>
              <a:t>CAN-данные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E12C706-2A99-421F-A931-3D8E1A440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2667000"/>
            <a:ext cx="304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693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Нужны расход, пробег, скорость, обороты, нагрузка, педали и круиз-контроль.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489DF2-4816-429F-B0A7-18DE2F700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8615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E"/>
          </a:solidFill>
          <a:ln xmlns:a="http://schemas.openxmlformats.org/drawingml/2006/main" w="0">
            <a:noFill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DAC6EF-EB03-400F-9A8E-706C1D394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26670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0952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476F2"/>
                </a:solidFill>
                <a:latin typeface="Fira Sans"/>
                <a:ea typeface="Fira Sans"/>
                <a:cs typeface="Fira Sans"/>
              </a:defRPr>
            </a:pPr>
            <a:r>
              <a:rPr sz="1575" b="1">
                <a:solidFill>
                  <a:srgbClr val="1476F2"/>
                </a:solidFill>
                <a:latin typeface="Fira Sans"/>
                <a:ea typeface="Fira Sans"/>
                <a:cs typeface="Fira Sans"/>
              </a:rPr>
              <a:t>Сопоставимость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22CD018-F584-4DC0-A43A-AAA9F746C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2667000"/>
            <a:ext cx="304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693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Маршруты, тип техники и профиль работы должны быть учтены в группах.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0F6B4E-47F5-4214-A3D7-231C165B5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48615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E"/>
          </a:solidFill>
          <a:ln xmlns:a="http://schemas.openxmlformats.org/drawingml/2006/main" w="0">
            <a:noFill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A369FF0-6A51-4E09-BEBA-F7DD68E88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338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0952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476F2"/>
                </a:solidFill>
                <a:latin typeface="Fira Sans"/>
                <a:ea typeface="Fira Sans"/>
                <a:cs typeface="Fira Sans"/>
              </a:defRPr>
            </a:pPr>
            <a:r>
              <a:rPr sz="1575" b="1">
                <a:solidFill>
                  <a:srgbClr val="1476F2"/>
                </a:solidFill>
                <a:latin typeface="Fira Sans"/>
                <a:ea typeface="Fira Sans"/>
                <a:cs typeface="Fira Sans"/>
              </a:rPr>
              <a:t>Период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4A5101-F29E-4623-BE87-23B37A7D1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733800"/>
            <a:ext cx="304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Недельная агрегация помогает сгладить часть внешних факторов.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CFB4A33-790A-44E0-9B39-4CFFBBFC7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5295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E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24AAFCE-98CB-4539-A568-39755DCAB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37338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0952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476F2"/>
                </a:solidFill>
                <a:latin typeface="Fira Sans"/>
                <a:ea typeface="Fira Sans"/>
                <a:cs typeface="Fira Sans"/>
              </a:defRPr>
            </a:pPr>
            <a:r>
              <a:rPr sz="1575" b="1">
                <a:solidFill>
                  <a:srgbClr val="1476F2"/>
                </a:solidFill>
                <a:latin typeface="Fira Sans"/>
                <a:ea typeface="Fira Sans"/>
                <a:cs typeface="Fira Sans"/>
              </a:rPr>
              <a:t>Ответственный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E8F348-1558-4AC6-BF79-9A9726E1C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3733800"/>
            <a:ext cx="304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Рекомендации требуют регулярного разбора и внедрения.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332697-B4D1-4E18-8127-9FD0A5201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455295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E"/>
          </a:solidFill>
          <a:ln xmlns:a="http://schemas.openxmlformats.org/drawingml/2006/main" w="0">
            <a:noFill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92658D-DF64-4447-8E74-DF8A0AD6A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0952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476F2"/>
                </a:solidFill>
                <a:latin typeface="Fira Sans"/>
                <a:ea typeface="Fira Sans"/>
                <a:cs typeface="Fira Sans"/>
              </a:defRPr>
            </a:pPr>
            <a:r>
              <a:rPr sz="1575" b="1">
                <a:solidFill>
                  <a:srgbClr val="1476F2"/>
                </a:solidFill>
                <a:latin typeface="Fira Sans"/>
                <a:ea typeface="Fira Sans"/>
                <a:cs typeface="Fira Sans"/>
              </a:rPr>
              <a:t>Границы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ABE417B-1843-4306-9510-436317104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800600"/>
            <a:ext cx="304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693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RC.Drive анализирует эксплуатационный расход, а не сливы топлива.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B58F6F5-24C1-4A1D-A5EF-1016ABCAA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1975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E"/>
          </a:solidFill>
          <a:ln xmlns:a="http://schemas.openxmlformats.org/drawingml/2006/main" w="0">
            <a:noFill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06F7C7C-402F-4D20-AE38-E557E547D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4800600"/>
            <a:ext cx="190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0952"/>
          </a:bodyPr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1476F2"/>
                </a:solidFill>
                <a:latin typeface="Fira Sans"/>
                <a:ea typeface="Fira Sans"/>
                <a:cs typeface="Fira Sans"/>
              </a:defRPr>
            </a:pPr>
            <a:r>
              <a:rPr sz="1575" b="1">
                <a:solidFill>
                  <a:srgbClr val="1476F2"/>
                </a:solidFill>
                <a:latin typeface="Fira Sans"/>
                <a:ea typeface="Fira Sans"/>
                <a:cs typeface="Fira Sans"/>
              </a:rPr>
              <a:t>Результат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E7F568E-F4C6-4B82-84DD-E2F082534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4800600"/>
            <a:ext cx="3048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8693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Экономия подтверждается на данных клиента, а не обещается заранее.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8C15146-4A43-4D95-89E3-3E375209C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67425" y="5619750"/>
            <a:ext cx="49530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E"/>
          </a:solidFill>
          <a:ln xmlns:a="http://schemas.openxmlformats.org/drawingml/2006/main" w="0">
            <a:noFill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8A2A51-2690-4A8B-9C41-D8FF1570C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06255019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6c26572379433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D18665-9344-475F-A1D6-64B66A2BB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94F4DC-C56A-4296-96AF-91C33BB12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8105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17048d04c74c8c"/>
          <a:stretch xmlns:a="http://schemas.openxmlformats.org/drawingml/2006/main"/>
        </p:blipFill>
        <p:spPr>
          <a:xfrm xmlns:a="http://schemas.openxmlformats.org/drawingml/2006/main">
            <a:off x="685800" y="571767"/>
            <a:ext cx="2381250" cy="304266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A6DE3C-E6CF-4DCF-912F-8C027D0FD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8EC2FF"/>
                </a:solidFill>
                <a:latin typeface="Russo One"/>
                <a:ea typeface="Russo One"/>
                <a:cs typeface="Russo One"/>
              </a:defRPr>
            </a:pPr>
            <a:r>
              <a:rPr sz="1125" b="0">
                <a:solidFill>
                  <a:srgbClr val="8EC2FF"/>
                </a:solidFill>
                <a:latin typeface="Russo One"/>
                <a:ea typeface="Russo One"/>
                <a:cs typeface="Russo One"/>
              </a:rPr>
              <a:t>СЛЕДУЮЩИЙ ШАГ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44592D-7051-4588-97D7-5C3E12FB0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6191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435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Проверьте данные</a:t>
            </a:r>
          </a:p>
          <a:p xmlns:a="http://schemas.openxmlformats.org/drawingml/2006/main">
            <a:pPr>
              <a:defRPr sz="435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435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вашего парка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41581B-186C-488C-8B1B-2AAF2F6FE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29050"/>
            <a:ext cx="5715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D9E7F6"/>
                </a:solidFill>
                <a:latin typeface="Fira Sans"/>
                <a:ea typeface="Fira Sans"/>
                <a:cs typeface="Fira Sans"/>
              </a:defRPr>
            </a:pPr>
            <a:r>
              <a:rPr sz="1725" b="0">
                <a:solidFill>
                  <a:srgbClr val="D9E7F6"/>
                </a:solidFill>
                <a:latin typeface="Fira Sans"/>
                <a:ea typeface="Fira Sans"/>
                <a:cs typeface="Fira Sans"/>
              </a:rPr>
              <a:t>Подготовьте состав техники, типы трекеров, доступные CAN-параметры, средний пробег и расход.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7AB44B-D89C-4F38-B9CF-765A913E4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19700"/>
            <a:ext cx="3333750" cy="628650"/>
          </a:xfrm>
          <a:prstGeom xmlns:a="http://schemas.openxmlformats.org/drawingml/2006/main" prst="roundRect">
            <a:avLst>
              <a:gd name="adj" fmla="val 121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7AD5BC-9AC6-405D-B610-E8B7610A9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391150"/>
            <a:ext cx="29051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7273"/>
          </a:bodyPr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1476F2"/>
                </a:solidFill>
                <a:latin typeface="Fira Sans"/>
                <a:ea typeface="Fira Sans"/>
                <a:cs typeface="Fira Sans"/>
              </a:defRPr>
            </a:pPr>
            <a:r>
              <a:rPr sz="1650" b="1">
                <a:solidFill>
                  <a:srgbClr val="1476F2"/>
                </a:solidFill>
                <a:latin typeface="Fira Sans"/>
                <a:ea typeface="Fira Sans"/>
                <a:cs typeface="Fira Sans"/>
              </a:rPr>
              <a:t>+375 (29) 625-78-78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B9229A-5D9C-414B-A3E7-1C82482F3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57900"/>
            <a:ext cx="2857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FFFFFF"/>
                </a:solidFill>
                <a:latin typeface="Russo One"/>
                <a:ea typeface="Russo One"/>
                <a:cs typeface="Russo One"/>
              </a:defRPr>
            </a:pPr>
            <a:r>
              <a:rPr sz="1275" b="0">
                <a:solidFill>
                  <a:srgbClr val="FFFFFF"/>
                </a:solidFill>
                <a:latin typeface="Russo One"/>
                <a:ea typeface="Russo One"/>
                <a:cs typeface="Russo One"/>
              </a:rPr>
              <a:t>resurscontrol.com</a:t>
            </a:r>
          </a:p>
        </p:txBody>
      </p:sp>
    </p:spTree>
    <p:extLst>
      <p:ext uri="{BB962C8B-B14F-4D97-AF65-F5344CB8AC3E}">
        <p14:creationId xmlns:p14="http://schemas.microsoft.com/office/powerpoint/2010/main" val="173611982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6147D96-7758-4344-BA3A-517107483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aecfe198d64c0f"/>
          <a:stretch xmlns:a="http://schemas.openxmlformats.org/drawingml/2006/main"/>
        </p:blipFill>
        <p:spPr>
          <a:xfrm xmlns:a="http://schemas.openxmlformats.org/drawingml/2006/main">
            <a:off x="685800" y="427474"/>
            <a:ext cx="2057400" cy="269003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7A85DB-5381-4187-9459-1E6B69D68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rPr>
              <a:t>МАСШТАБ ЗАДАЧИ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E34FFF5-9854-4C57-900C-1B2A11351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810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3688"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Каждые 0,5 л/100 км быстро превращаются в тысячи литров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9ECFEDD-7BA6-411A-B7A6-F6FA03712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819400"/>
            <a:ext cx="2095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1870"/>
          </a:bodyPr>
          <a:lstStyle xmlns:a="http://schemas.openxmlformats.org/drawingml/2006/main"/>
          <a:p xmlns:a="http://schemas.openxmlformats.org/drawingml/2006/main">
            <a:pPr>
              <a:defRPr sz="6150" b="1">
                <a:solidFill>
                  <a:srgbClr val="1476F2"/>
                </a:solidFill>
                <a:latin typeface="Fira Sans"/>
                <a:ea typeface="Fira Sans"/>
                <a:cs typeface="Fira Sans"/>
              </a:defRPr>
            </a:pPr>
            <a:r>
              <a:rPr sz="6150" b="1">
                <a:solidFill>
                  <a:srgbClr val="1476F2"/>
                </a:solidFill>
                <a:latin typeface="Fira Sans"/>
                <a:ea typeface="Fira Sans"/>
                <a:cs typeface="Fira Sans"/>
              </a:rPr>
              <a:t>100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EB92B33-F76B-40FE-8304-1695DCD9F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33800"/>
            <a:ext cx="228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500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автомобилей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0D5EBF7-E653-4F3F-A4D3-107F6D60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3067050"/>
            <a:ext cx="476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7500"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9BAABD"/>
                </a:solidFill>
                <a:latin typeface="Fira Sans"/>
                <a:ea typeface="Fira Sans"/>
                <a:cs typeface="Fira Sans"/>
              </a:defRPr>
            </a:pPr>
            <a:r>
              <a:rPr sz="3600" b="0">
                <a:solidFill>
                  <a:srgbClr val="9BAABD"/>
                </a:solidFill>
                <a:latin typeface="Fira Sans"/>
                <a:ea typeface="Fira Sans"/>
                <a:cs typeface="Fira Sans"/>
              </a:rPr>
              <a:t>×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B697B9-EB7D-4F42-8503-51B974767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0" y="2819400"/>
            <a:ext cx="2476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1870"/>
          </a:bodyPr>
          <a:lstStyle xmlns:a="http://schemas.openxmlformats.org/drawingml/2006/main"/>
          <a:p xmlns:a="http://schemas.openxmlformats.org/drawingml/2006/main">
            <a:pPr>
              <a:defRPr sz="6150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6150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10 000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83DA36-5A5B-4472-BD31-FE8B03C14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9550" y="37338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500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км на ТС в месяц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4E7779-C4AD-4547-80C0-E38EECA92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067050"/>
            <a:ext cx="476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7500"/>
          </a:bodyPr>
          <a:lstStyle xmlns:a="http://schemas.openxmlformats.org/drawingml/2006/main"/>
          <a:p xmlns:a="http://schemas.openxmlformats.org/drawingml/2006/main">
            <a:pPr>
              <a:defRPr sz="3600" b="0">
                <a:solidFill>
                  <a:srgbClr val="9BAABD"/>
                </a:solidFill>
                <a:latin typeface="Fira Sans"/>
                <a:ea typeface="Fira Sans"/>
                <a:cs typeface="Fira Sans"/>
              </a:defRPr>
            </a:pPr>
            <a:r>
              <a:rPr sz="3600" b="0">
                <a:solidFill>
                  <a:srgbClr val="9BAABD"/>
                </a:solidFill>
                <a:latin typeface="Fira Sans"/>
                <a:ea typeface="Fira Sans"/>
                <a:cs typeface="Fira Sans"/>
              </a:rPr>
              <a:t>×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293B83C-E38F-4597-A1F2-6E29EDFA7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819400"/>
            <a:ext cx="1714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1870"/>
          </a:bodyPr>
          <a:lstStyle xmlns:a="http://schemas.openxmlformats.org/drawingml/2006/main"/>
          <a:p xmlns:a="http://schemas.openxmlformats.org/drawingml/2006/main">
            <a:pPr>
              <a:defRPr sz="6150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6150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0,5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E5BF08-9503-4E67-9828-B644169D1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733800"/>
            <a:ext cx="1714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500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л/100 км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79CE82E-CEC6-45A9-A928-08DD54274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48200"/>
            <a:ext cx="103822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2EE"/>
          </a:solidFill>
          <a:ln xmlns:a="http://schemas.openxmlformats.org/drawingml/2006/main" w="0">
            <a:noFill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6D24F7-9C9D-4BAE-8812-B542FE175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00625"/>
            <a:ext cx="40957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4624"/>
          </a:bodyPr>
          <a:lstStyle xmlns:a="http://schemas.openxmlformats.org/drawingml/2006/main"/>
          <a:p xmlns:a="http://schemas.openxmlformats.org/drawingml/2006/main">
            <a:pPr>
              <a:defRPr sz="4650" b="1">
                <a:solidFill>
                  <a:srgbClr val="1476F2"/>
                </a:solidFill>
                <a:latin typeface="Fira Sans"/>
                <a:ea typeface="Fira Sans"/>
                <a:cs typeface="Fira Sans"/>
              </a:defRPr>
            </a:pPr>
            <a:r>
              <a:rPr sz="4650" b="1">
                <a:solidFill>
                  <a:srgbClr val="1476F2"/>
                </a:solidFill>
                <a:latin typeface="Fira Sans"/>
                <a:ea typeface="Fira Sans"/>
                <a:cs typeface="Fira Sans"/>
              </a:rPr>
              <a:t>5 000 л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A5FA05-686D-49EC-A866-0720C5AC8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5143500"/>
            <a:ext cx="4000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2325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2325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топлива в месяц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5093C6-198E-4F78-9D49-3FE8E778A5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943600"/>
            <a:ext cx="790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5833"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00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Арифметика масштаба. Фактический резерв определяется на данных клиента.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4B3BC5-CD91-41D1-89B2-3E418A10F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88874720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7C16D7A-96D3-4AA3-846F-FAD1C1A51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5558e57240f4e58"/>
          <a:stretch xmlns:a="http://schemas.openxmlformats.org/drawingml/2006/main"/>
        </p:blipFill>
        <p:spPr>
          <a:xfrm xmlns:a="http://schemas.openxmlformats.org/drawingml/2006/main">
            <a:off x="685800" y="430532"/>
            <a:ext cx="2057400" cy="262886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E21316C-DDCC-4C41-A1BB-C2900CEFB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rPr>
              <a:t>ЛОГИКА RC.DRIVE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BA9EAA2-E451-4E77-9521-D6BA72E7B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810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3688"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3525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Данные превращаются в конкретное действие и проверяемый результат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BBFB457-DB68-4302-80F3-ED23ED7F7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1657350" cy="2266950"/>
          </a:xfrm>
          <a:prstGeom xmlns:a="http://schemas.openxmlformats.org/drawingml/2006/main" prst="roundRect">
            <a:avLst>
              <a:gd name="adj" fmla="val 4598"/>
            </a:avLst>
          </a:prstGeom>
          <a:ln xmlns:a="http://schemas.openxmlformats.org/drawingml/2006/main" w="9525"/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F91C9A-C71F-4C58-952B-8EB3E7FF9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1432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7619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B431DA5-CEF0-4E60-B435-92108AA88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005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69685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Данные парка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D798DC4-D517-403E-9989-CA9C30E76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572000"/>
            <a:ext cx="1314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A9BFD6"/>
                </a:solidFill>
                <a:latin typeface="Fira Sans"/>
                <a:ea typeface="Fira Sans"/>
                <a:cs typeface="Fira Sans"/>
              </a:defRPr>
            </a:pPr>
            <a:r>
              <a:rPr sz="1200" b="0">
                <a:solidFill>
                  <a:srgbClr val="A9BFD6"/>
                </a:solidFill>
                <a:latin typeface="Fira Sans"/>
                <a:ea typeface="Fira Sans"/>
                <a:cs typeface="Fira Sans"/>
              </a:rPr>
              <a:t>Мониторинг и CAN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3814D3-4116-4BDA-832E-5918E161C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14575" y="381000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41325"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E7995"/>
                </a:solidFill>
                <a:latin typeface="Fira Sans"/>
                <a:ea typeface="Fira Sans"/>
                <a:cs typeface="Fira Sans"/>
              </a:defRPr>
            </a:pPr>
            <a:r>
              <a:rPr sz="1950" b="0">
                <a:solidFill>
                  <a:srgbClr val="5E7995"/>
                </a:solidFill>
                <a:latin typeface="Fira Sans"/>
                <a:ea typeface="Fira Sans"/>
                <a:cs typeface="Fira Sans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720CE6-6EAB-4DE0-B0F2-41BB63A22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952750"/>
            <a:ext cx="1657350" cy="2266950"/>
          </a:xfrm>
          <a:prstGeom xmlns:a="http://schemas.openxmlformats.org/drawingml/2006/main" prst="roundRect">
            <a:avLst>
              <a:gd name="adj" fmla="val 4598"/>
            </a:avLst>
          </a:prstGeom>
          <a:ln xmlns:a="http://schemas.openxmlformats.org/drawingml/2006/main" w="9525"/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42F0AD0-289A-4AEC-8783-4558B0FA8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31432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7619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90FBCE9-B36D-469E-B04B-77681F0D0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0005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0873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Сравнение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8BE7E6-E473-4C5B-BFF1-6067D0396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86050" y="4572000"/>
            <a:ext cx="1314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A9BFD6"/>
                </a:solidFill>
                <a:latin typeface="Fira Sans"/>
                <a:ea typeface="Fira Sans"/>
                <a:cs typeface="Fira Sans"/>
              </a:defRPr>
            </a:pPr>
            <a:r>
              <a:rPr sz="1200" b="0">
                <a:solidFill>
                  <a:srgbClr val="A9BFD6"/>
                </a:solidFill>
                <a:latin typeface="Fira Sans"/>
                <a:ea typeface="Fira Sans"/>
                <a:cs typeface="Fira Sans"/>
              </a:rPr>
              <a:t>Сопоставимые группы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1D30FE-EBCF-4ACE-BFCD-D9C0E0756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43375" y="381000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41325"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E7995"/>
                </a:solidFill>
                <a:latin typeface="Fira Sans"/>
                <a:ea typeface="Fira Sans"/>
                <a:cs typeface="Fira Sans"/>
              </a:defRPr>
            </a:pPr>
            <a:r>
              <a:rPr sz="1950" b="0">
                <a:solidFill>
                  <a:srgbClr val="5E7995"/>
                </a:solidFill>
                <a:latin typeface="Fira Sans"/>
                <a:ea typeface="Fira Sans"/>
                <a:cs typeface="Fira San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7AD6A2-70DD-476A-B556-789679438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952750"/>
            <a:ext cx="1657350" cy="2266950"/>
          </a:xfrm>
          <a:prstGeom xmlns:a="http://schemas.openxmlformats.org/drawingml/2006/main" prst="roundRect">
            <a:avLst>
              <a:gd name="adj" fmla="val 4598"/>
            </a:avLst>
          </a:prstGeom>
          <a:ln xmlns:a="http://schemas.openxmlformats.org/drawingml/2006/main" w="9525"/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0A42C6-FD27-481F-9F2F-CC0565D81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1432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7619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2AF416B-715F-4DD2-9D90-740D9B4CA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0005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Причина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62D2CEC-E1B4-40D1-8E76-0976AB79B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4572000"/>
            <a:ext cx="1314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A9BFD6"/>
                </a:solidFill>
                <a:latin typeface="Fira Sans"/>
                <a:ea typeface="Fira Sans"/>
                <a:cs typeface="Fira Sans"/>
              </a:defRPr>
            </a:pPr>
            <a:r>
              <a:rPr sz="1200" b="0">
                <a:solidFill>
                  <a:srgbClr val="A9BFD6"/>
                </a:solidFill>
                <a:latin typeface="Fira Sans"/>
                <a:ea typeface="Fira Sans"/>
                <a:cs typeface="Fira Sans"/>
              </a:rPr>
              <a:t>Фактор перерасхода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59A3C2A-02E4-4888-9550-0330546BB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2175" y="381000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41325"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E7995"/>
                </a:solidFill>
                <a:latin typeface="Fira Sans"/>
                <a:ea typeface="Fira Sans"/>
                <a:cs typeface="Fira Sans"/>
              </a:defRPr>
            </a:pPr>
            <a:r>
              <a:rPr sz="1950" b="0">
                <a:solidFill>
                  <a:srgbClr val="5E7995"/>
                </a:solidFill>
                <a:latin typeface="Fira Sans"/>
                <a:ea typeface="Fira Sans"/>
                <a:cs typeface="Fira Sans"/>
              </a:rPr>
              <a:t>→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82AA9E7-FC76-40AB-81D6-ECE23FDA7B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952750"/>
            <a:ext cx="1657350" cy="2266950"/>
          </a:xfrm>
          <a:prstGeom xmlns:a="http://schemas.openxmlformats.org/drawingml/2006/main" prst="roundRect">
            <a:avLst>
              <a:gd name="adj" fmla="val 4598"/>
            </a:avLst>
          </a:prstGeom>
          <a:ln xmlns:a="http://schemas.openxmlformats.org/drawingml/2006/main" w="9525"/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8155866-FA78-467F-BF7B-AC0A59B2B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31432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7619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07DBA80-AD63-48A0-A0E8-B92ADFC34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0005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Действие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ED65FA2-1CA7-4EE6-A424-199BF5597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4572000"/>
            <a:ext cx="1314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A9BFD6"/>
                </a:solidFill>
                <a:latin typeface="Fira Sans"/>
                <a:ea typeface="Fira Sans"/>
                <a:cs typeface="Fira Sans"/>
              </a:defRPr>
            </a:pPr>
            <a:r>
              <a:rPr sz="1200" b="0">
                <a:solidFill>
                  <a:srgbClr val="A9BFD6"/>
                </a:solidFill>
                <a:latin typeface="Fira Sans"/>
                <a:ea typeface="Fira Sans"/>
                <a:cs typeface="Fira Sans"/>
              </a:rPr>
              <a:t>Рекомендация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7000DA3-D732-41B3-9554-9B1A3AC52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00975" y="381000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41325"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E7995"/>
                </a:solidFill>
                <a:latin typeface="Fira Sans"/>
                <a:ea typeface="Fira Sans"/>
                <a:cs typeface="Fira Sans"/>
              </a:defRPr>
            </a:pPr>
            <a:r>
              <a:rPr sz="1950" b="0">
                <a:solidFill>
                  <a:srgbClr val="5E7995"/>
                </a:solidFill>
                <a:latin typeface="Fira Sans"/>
                <a:ea typeface="Fira Sans"/>
                <a:cs typeface="Fira Sans"/>
              </a:rPr>
              <a:t>→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D72E565-342C-474D-B722-808D350C7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952750"/>
            <a:ext cx="1657350" cy="2266950"/>
          </a:xfrm>
          <a:prstGeom xmlns:a="http://schemas.openxmlformats.org/drawingml/2006/main" prst="roundRect">
            <a:avLst>
              <a:gd name="adj" fmla="val 4598"/>
            </a:avLst>
          </a:prstGeom>
          <a:ln xmlns:a="http://schemas.openxmlformats.org/drawingml/2006/main" w="9525"/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4F42469-CD18-4D3B-A9A1-45821D3DB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31432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7619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5202EBA-6201-4D4E-9598-A4A596619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0005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Проверка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5F9DF60-127D-4698-BBBD-CF2FF40FB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4572000"/>
            <a:ext cx="1314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A9BFD6"/>
                </a:solidFill>
                <a:latin typeface="Fira Sans"/>
                <a:ea typeface="Fira Sans"/>
                <a:cs typeface="Fira Sans"/>
              </a:defRPr>
            </a:pPr>
            <a:r>
              <a:rPr sz="1200" b="0">
                <a:solidFill>
                  <a:srgbClr val="A9BFD6"/>
                </a:solidFill>
                <a:latin typeface="Fira Sans"/>
                <a:ea typeface="Fira Sans"/>
                <a:cs typeface="Fira Sans"/>
              </a:rPr>
              <a:t>Недельная динамика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CADCCB0-CFB3-466A-9EC8-05784E6F6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9775" y="3810000"/>
            <a:ext cx="285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41325"/>
          </a:bodyPr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5E7995"/>
                </a:solidFill>
                <a:latin typeface="Fira Sans"/>
                <a:ea typeface="Fira Sans"/>
                <a:cs typeface="Fira Sans"/>
              </a:defRPr>
            </a:pPr>
            <a:r>
              <a:rPr sz="1950" b="0">
                <a:solidFill>
                  <a:srgbClr val="5E7995"/>
                </a:solidFill>
                <a:latin typeface="Fira Sans"/>
                <a:ea typeface="Fira Sans"/>
                <a:cs typeface="Fira Sans"/>
              </a:rPr>
              <a:t>→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E4EFFD2-BCC2-407A-8190-5CDBF3EEA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952750"/>
            <a:ext cx="1657350" cy="2266950"/>
          </a:xfrm>
          <a:prstGeom xmlns:a="http://schemas.openxmlformats.org/drawingml/2006/main" prst="roundRect">
            <a:avLst>
              <a:gd name="adj" fmla="val 4598"/>
            </a:avLst>
          </a:prstGeom>
          <a:ln xmlns:a="http://schemas.openxmlformats.org/drawingml/2006/main" w="9525"/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C1AB9DC-423B-4ED1-BF55-C4F526B04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3143250"/>
            <a:ext cx="57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7619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06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8E343B4-17AC-4ED8-94E9-C1F3A8C5D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000500"/>
            <a:ext cx="1314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8044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Экономика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DF80DDC-469D-445B-88D9-EB56792C8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4572000"/>
            <a:ext cx="13144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A9BFD6"/>
                </a:solidFill>
                <a:latin typeface="Fira Sans"/>
                <a:ea typeface="Fira Sans"/>
                <a:cs typeface="Fira Sans"/>
              </a:defRPr>
            </a:pPr>
            <a:r>
              <a:rPr sz="1200" b="0">
                <a:solidFill>
                  <a:srgbClr val="A9BFD6"/>
                </a:solidFill>
                <a:latin typeface="Fira Sans"/>
                <a:ea typeface="Fira Sans"/>
                <a:cs typeface="Fira Sans"/>
              </a:rPr>
              <a:t>Литры и BYN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2D2A449-AE32-4E9E-B2FD-B6277AF9A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810250"/>
            <a:ext cx="809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B9CCDD"/>
                </a:solidFill>
                <a:latin typeface="Fira Sans"/>
                <a:ea typeface="Fira Sans"/>
                <a:cs typeface="Fira Sans"/>
              </a:defRPr>
            </a:pPr>
            <a:r>
              <a:rPr sz="1425" b="0">
                <a:solidFill>
                  <a:srgbClr val="B9CCDD"/>
                </a:solidFill>
                <a:latin typeface="Fira Sans"/>
                <a:ea typeface="Fira Sans"/>
                <a:cs typeface="Fira Sans"/>
              </a:rPr>
              <a:t>RC.Drive дополняет существующую телематику экономическим анализом.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C9A6863-65F8-40ED-BFBB-527D72C88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F849B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6F849B"/>
                </a:solidFill>
                <a:latin typeface="Russo One"/>
                <a:ea typeface="Russo One"/>
                <a:cs typeface="Russo One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6396850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0CC6C34-6B36-4915-86B4-962D9537D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92c0e9fbb543d7"/>
          <a:stretch xmlns:a="http://schemas.openxmlformats.org/drawingml/2006/main"/>
        </p:blipFill>
        <p:spPr>
          <a:xfrm xmlns:a="http://schemas.openxmlformats.org/drawingml/2006/main">
            <a:off x="685800" y="427474"/>
            <a:ext cx="2057400" cy="269003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D98610-D430-47B9-BD94-851FF882F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rPr>
              <a:t>01 / ВИДИМОСТЬ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979B2FB-0A8A-4F0D-88C6-26450BBC4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810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3688"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Панель показывает, какие факторы требуют внимания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219be6763e24767"/>
          <a:stretch xmlns:a="http://schemas.openxmlformats.org/drawingml/2006/main"/>
        </p:blipFill>
        <p:spPr>
          <a:xfrm xmlns:a="http://schemas.openxmlformats.org/drawingml/2006/main">
            <a:off x="2014496" y="2381250"/>
            <a:ext cx="8163008" cy="3638550"/>
          </a:xfrm>
          <a:prstGeom xmlns:a="http://schemas.openxmlformats.org/drawingml/2006/main" prst="roundRect">
            <a:avLst>
              <a:gd name="adj" fmla="val 4188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AEA01A-5AA2-4583-B775-744028C5F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6115050"/>
            <a:ext cx="10001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200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Расход · простои · обороты · накат · скорость · торможения · предвидение · круиз-контроль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649408-FCE6-46F5-90AB-DA5DEE448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121705661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1BEC7A-EB8C-473B-96DC-73F43F4B7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441dc2cab0042de"/>
          <a:stretch xmlns:a="http://schemas.openxmlformats.org/drawingml/2006/main"/>
        </p:blipFill>
        <p:spPr>
          <a:xfrm xmlns:a="http://schemas.openxmlformats.org/drawingml/2006/main">
            <a:off x="685800" y="427474"/>
            <a:ext cx="2057400" cy="269003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16807C5-118D-4735-A7A9-1D31850E0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rPr>
              <a:t>02 / ПРИЧИНА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E39A4F-A753-4693-B8A2-4F51A39F2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524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3688"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Расход и фактор поведения видны на одной временной шкале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96411de10d447b5"/>
          <a:stretch xmlns:a="http://schemas.openxmlformats.org/drawingml/2006/main"/>
        </p:blipFill>
        <p:spPr>
          <a:xfrm xmlns:a="http://schemas.openxmlformats.org/drawingml/2006/main">
            <a:off x="686858" y="2724150"/>
            <a:ext cx="7808383" cy="2362200"/>
          </a:xfrm>
          <a:prstGeom xmlns:a="http://schemas.openxmlformats.org/drawingml/2006/main" prst="roundRect">
            <a:avLst>
              <a:gd name="adj" fmla="val 5645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83C6269-F626-4169-84A0-93CD8EDEF1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857500"/>
            <a:ext cx="2381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4020"/>
          </a:bodyPr>
          <a:lstStyle xmlns:a="http://schemas.openxmlformats.org/drawingml/2006/main"/>
          <a:p xmlns:a="http://schemas.openxmlformats.org/drawingml/2006/main">
            <a:pPr>
              <a:defRPr sz="2550" b="1">
                <a:solidFill>
                  <a:srgbClr val="1476F2"/>
                </a:solidFill>
                <a:latin typeface="Fira Sans"/>
                <a:ea typeface="Fira Sans"/>
                <a:cs typeface="Fira Sans"/>
              </a:defRPr>
            </a:pPr>
            <a:r>
              <a:rPr sz="2550" b="1">
                <a:solidFill>
                  <a:srgbClr val="1476F2"/>
                </a:solidFill>
                <a:latin typeface="Fira Sans"/>
                <a:ea typeface="Fira Sans"/>
                <a:cs typeface="Fira Sans"/>
              </a:rPr>
              <a:t>Недельная</a:t>
            </a:r>
          </a:p>
          <a:p xmlns:a="http://schemas.openxmlformats.org/drawingml/2006/main">
            <a:pPr>
              <a:defRPr sz="2550" b="1">
                <a:solidFill>
                  <a:srgbClr val="1476F2"/>
                </a:solidFill>
                <a:latin typeface="Fira Sans"/>
                <a:ea typeface="Fira Sans"/>
                <a:cs typeface="Fira Sans"/>
              </a:defRPr>
            </a:pPr>
            <a:r>
              <a:rPr sz="2550" b="1">
                <a:solidFill>
                  <a:srgbClr val="1476F2"/>
                </a:solidFill>
                <a:latin typeface="Fira Sans"/>
                <a:ea typeface="Fira Sans"/>
                <a:cs typeface="Fira Sans"/>
              </a:rPr>
              <a:t>агрегация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85F7F4-CD98-451D-93E1-1532609E0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733800"/>
            <a:ext cx="2333625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425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помогает сгладить часть влияния погоды, маршрута и загрузки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4EA765-6433-4231-AD20-CAEA7E7ED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4981575"/>
            <a:ext cx="23812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0FA9864-C3F7-4056-BE85-082A1F70D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5210175"/>
            <a:ext cx="2381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5370"/>
          </a:bodyPr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1350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Руководитель выбирает фактор для проверки, а не делает вывод по одному дню.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AB0E1E-57D8-4235-9B09-C209278D7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81089119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47911DA-3DA2-4638-8C5F-746DF3CC9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a08f54b66d49db"/>
          <a:stretch xmlns:a="http://schemas.openxmlformats.org/drawingml/2006/main"/>
        </p:blipFill>
        <p:spPr>
          <a:xfrm xmlns:a="http://schemas.openxmlformats.org/drawingml/2006/main">
            <a:off x="685800" y="430532"/>
            <a:ext cx="2057400" cy="262886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2BF023-2ACF-4B7A-A12A-FA9F731B8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rPr>
              <a:t>03 / ДЕЙСТВИЕ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467B37-510C-4C92-A1A0-8A35158FE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7239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3688"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3525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Рекомендация объясняет, что изменить на следующей неделе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09a7d5f0844859"/>
          <a:stretch xmlns:a="http://schemas.openxmlformats.org/drawingml/2006/main"/>
        </p:blipFill>
        <p:spPr>
          <a:xfrm xmlns:a="http://schemas.openxmlformats.org/drawingml/2006/main">
            <a:off x="7181850" y="1633538"/>
            <a:ext cx="3714750" cy="3571875"/>
          </a:xfrm>
          <a:prstGeom xmlns:a="http://schemas.openxmlformats.org/drawingml/2006/main" prst="roundRect">
            <a:avLst>
              <a:gd name="adj" fmla="val 4103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9B8B71-9E1C-40FD-AE6B-F082E5BB6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5750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rPr>
              <a:t>Показатель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745DCD-539D-4F02-BBB2-B3F7BCA44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2476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8596"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285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Накат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E65389-3E3D-48F8-84F6-E1508C5B1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48125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rPr>
              <a:t>Описание причины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2B43C1-DC72-4039-8E47-530CE8B63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62450"/>
            <a:ext cx="4191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Почему показатель связан</a:t>
            </a:r>
          </a:p>
          <a:p xmlns:a="http://schemas.openxmlformats.org/drawingml/2006/main">
            <a:pPr>
              <a:def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800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с расходом топлива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BDC13D9-1493-487D-BA4C-3A4C53D4A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42925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rPr>
              <a:t>Первые действия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60919CA-9094-4E8D-B3DD-2C0F45628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43575"/>
            <a:ext cx="4191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725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Конкретные изменения</a:t>
            </a:r>
          </a:p>
          <a:p xmlns:a="http://schemas.openxmlformats.org/drawingml/2006/main">
            <a:pPr>
              <a:defRPr sz="1725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1725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в работе водителя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2F9383E-E535-4EEC-A473-FB335823F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5905500"/>
            <a:ext cx="4191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9DB3CA"/>
                </a:solidFill>
                <a:latin typeface="Fira Sans"/>
                <a:ea typeface="Fira Sans"/>
                <a:cs typeface="Fira Sans"/>
              </a:defRPr>
            </a:pPr>
            <a:r>
              <a:rPr sz="1050" b="0">
                <a:solidFill>
                  <a:srgbClr val="9DB3CA"/>
                </a:solidFill>
                <a:latin typeface="Fira Sans"/>
                <a:ea typeface="Fira Sans"/>
                <a:cs typeface="Fira Sans"/>
              </a:rPr>
              <a:t>Расчётный диапазон в интерфейсе не является гарантией.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3581B4A-1CCB-4C95-987F-4E890D003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F849B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6F849B"/>
                </a:solidFill>
                <a:latin typeface="Russo One"/>
                <a:ea typeface="Russo One"/>
                <a:cs typeface="Russo One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97797680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DE62C4E-E174-4040-8090-7385B4CCC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c5aad5715a45e8"/>
          <a:stretch xmlns:a="http://schemas.openxmlformats.org/drawingml/2006/main"/>
        </p:blipFill>
        <p:spPr>
          <a:xfrm xmlns:a="http://schemas.openxmlformats.org/drawingml/2006/main">
            <a:off x="685800" y="427474"/>
            <a:ext cx="2057400" cy="269003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CC0F0AB-786A-4F22-8FF4-DD1DDB508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rPr>
              <a:t>СМЕШАННЫЙ ПАРК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B30FA4-2DAB-4F0E-9CE1-F8B6F14EF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810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3688"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Сравнивайте водителей и автомобили внутри сопоставимых групп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82b9b47ec4413b"/>
          <a:stretch xmlns:a="http://schemas.openxmlformats.org/drawingml/2006/main"/>
        </p:blipFill>
        <p:spPr>
          <a:xfrm xmlns:a="http://schemas.openxmlformats.org/drawingml/2006/main">
            <a:off x="2238107" y="2343150"/>
            <a:ext cx="7715787" cy="3676650"/>
          </a:xfrm>
          <a:prstGeom xmlns:a="http://schemas.openxmlformats.org/drawingml/2006/main" prst="roundRect">
            <a:avLst>
              <a:gd name="adj" fmla="val 3627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C8B642-DA72-4716-883C-431B75997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981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350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Профили и нормализованные оценки помогают работать с парком разных марок и моделей.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CB785A-9BC3-4036-AB06-5B629C98D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41336364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660097-22B4-48B9-91AD-7C82CA95F7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pic>
        <p:nvPicPr>
          <p:cNvPr id="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b1675e31f94efd"/>
          <a:stretch xmlns:a="http://schemas.openxmlformats.org/drawingml/2006/main"/>
        </p:blipFill>
        <p:spPr>
          <a:xfrm xmlns:a="http://schemas.openxmlformats.org/drawingml/2006/main">
            <a:off x="685800" y="427474"/>
            <a:ext cx="2057400" cy="269003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A8F63C-66E5-4262-8478-715D5771A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1476F2"/>
                </a:solidFill>
                <a:latin typeface="Russo One"/>
                <a:ea typeface="Russo One"/>
                <a:cs typeface="Russo One"/>
              </a:rPr>
              <a:t>РАСПРЕДЕЛЕНИЕ РАБОТЫ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B8579A-1698-45E3-9E3A-AC51B0443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810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3688"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defRPr>
            </a:pPr>
            <a:r>
              <a:rPr sz="3525" b="1">
                <a:solidFill>
                  <a:srgbClr val="0B2545"/>
                </a:solidFill>
                <a:latin typeface="Fira Sans"/>
                <a:ea typeface="Fira Sans"/>
                <a:cs typeface="Fira Sans"/>
              </a:rPr>
              <a:t>Больший пробег можно направлять эффективным связкам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22b7a3ca3e4b0d"/>
          <a:stretch xmlns:a="http://schemas.openxmlformats.org/drawingml/2006/main"/>
        </p:blipFill>
        <p:spPr>
          <a:xfrm xmlns:a="http://schemas.openxmlformats.org/drawingml/2006/main">
            <a:off x="2301544" y="2343150"/>
            <a:ext cx="7588911" cy="3667125"/>
          </a:xfrm>
          <a:prstGeom xmlns:a="http://schemas.openxmlformats.org/drawingml/2006/main" prst="roundRect">
            <a:avLst>
              <a:gd name="adj" fmla="val 3636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DAB43BD-7996-40FB-A156-F43E95D94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9810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61758B"/>
                </a:solidFill>
                <a:latin typeface="Fira Sans"/>
                <a:ea typeface="Fira Sans"/>
                <a:cs typeface="Fira Sans"/>
              </a:defRPr>
            </a:pPr>
            <a:r>
              <a:rPr sz="1350" b="0">
                <a:solidFill>
                  <a:srgbClr val="61758B"/>
                </a:solidFill>
                <a:latin typeface="Fira Sans"/>
                <a:ea typeface="Fira Sans"/>
                <a:cs typeface="Fira Sans"/>
              </a:rPr>
              <a:t>Раздел замен сопоставляет оценку, расход и пробег и показывает расчётную экономию в литрах.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1EB1B36-6D03-46F1-B031-F0CA15720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9BAABD"/>
                </a:solidFill>
                <a:latin typeface="Russo One"/>
                <a:ea typeface="Russo One"/>
                <a:cs typeface="Russo One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59438243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B3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A05645D-1B83-4FDB-B307-BB9E67B15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476F2"/>
          </a:solidFill>
          <a:ln xmlns:a="http://schemas.openxmlformats.org/drawingml/2006/main" w="0">
            <a:noFill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d07d4ea937a4428"/>
          <a:stretch xmlns:a="http://schemas.openxmlformats.org/drawingml/2006/main"/>
        </p:blipFill>
        <p:spPr>
          <a:xfrm xmlns:a="http://schemas.openxmlformats.org/drawingml/2006/main">
            <a:off x="685800" y="430532"/>
            <a:ext cx="2057400" cy="262886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B521B48-E758-4668-AD11-A72D1C114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8EC2FF"/>
                </a:solidFill>
                <a:latin typeface="Russo One"/>
                <a:ea typeface="Russo One"/>
                <a:cs typeface="Russo One"/>
              </a:rPr>
              <a:t>ПОДКЛЮЧЕНИЕ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F9F0B6-4EF0-4A92-BD73-99C36B65D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219200"/>
            <a:ext cx="9810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3688"/>
          </a:bodyPr>
          <a:lstStyle xmlns:a="http://schemas.openxmlformats.org/drawingml/2006/main"/>
          <a:p xmlns:a="http://schemas.openxmlformats.org/drawingml/2006/main">
            <a:pPr>
              <a:defRPr sz="3525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3525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RC.Drive использует доступный поток телематических данных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7220B4-546D-49AA-BFB0-DF03136BB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52750"/>
            <a:ext cx="3286125" cy="2190750"/>
          </a:xfrm>
          <a:prstGeom xmlns:a="http://schemas.openxmlformats.org/drawingml/2006/main" prst="roundRect">
            <a:avLst>
              <a:gd name="adj" fmla="val 3478"/>
            </a:avLst>
          </a:prstGeom>
          <a:ln xmlns:a="http://schemas.openxmlformats.org/drawingml/2006/main" w="9525"/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42CBEAB-BF47-44B8-AA98-2746ED228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6230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5714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C843C6-F6DD-4836-8B80-5F021AD9A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76650"/>
            <a:ext cx="2714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7654"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2025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Трекер / CAN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62D5A3F-FC74-468B-8090-C43323796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267200"/>
            <a:ext cx="2714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A9BFD6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A9BFD6"/>
                </a:solidFill>
                <a:latin typeface="Fira Sans"/>
                <a:ea typeface="Fira Sans"/>
                <a:cs typeface="Fira Sans"/>
              </a:rPr>
              <a:t>Скорость, пробег, расход, обороты, нагрузка, педали, круиз-контроль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7D1DFC-0E66-4B4B-92C6-716AC207C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52875" y="3790950"/>
            <a:ext cx="400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8429"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5E7995"/>
                </a:solidFill>
                <a:latin typeface="Fira Sans"/>
                <a:ea typeface="Fira Sans"/>
                <a:cs typeface="Fira Sans"/>
              </a:defRPr>
            </a:pPr>
            <a:r>
              <a:rPr sz="2175" b="0">
                <a:solidFill>
                  <a:srgbClr val="5E7995"/>
                </a:solidFill>
                <a:latin typeface="Fira Sans"/>
                <a:ea typeface="Fira Sans"/>
                <a:cs typeface="Fira Sans"/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08BA63-DCAA-46F3-BD4F-16282539D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2925" y="2952750"/>
            <a:ext cx="3286125" cy="2190750"/>
          </a:xfrm>
          <a:prstGeom xmlns:a="http://schemas.openxmlformats.org/drawingml/2006/main" prst="roundRect">
            <a:avLst>
              <a:gd name="adj" fmla="val 3478"/>
            </a:avLst>
          </a:prstGeom>
          <a:ln xmlns:a="http://schemas.openxmlformats.org/drawingml/2006/main" w="9525"/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E1FA3D2-A707-44B4-813B-EE02252B47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316230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5714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7E52F7D-9B8F-4605-B9F3-DA3D2366B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3676650"/>
            <a:ext cx="2714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7654"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2025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RC.Drive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5AF07C2-EE22-4A53-A57D-8647B35A3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4267200"/>
            <a:ext cx="2714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A9BFD6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A9BFD6"/>
                </a:solidFill>
                <a:latin typeface="Fira Sans"/>
                <a:ea typeface="Fira Sans"/>
                <a:cs typeface="Fira Sans"/>
              </a:rPr>
              <a:t>Профили, сравнение, оценки, рекомендации и динамика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4825B50-E460-4ACB-876E-EA77FA15B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790950"/>
            <a:ext cx="400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78429"/>
          </a:bodyPr>
          <a:lstStyle xmlns:a="http://schemas.openxmlformats.org/drawingml/2006/main"/>
          <a:p xmlns:a="http://schemas.openxmlformats.org/drawingml/2006/main">
            <a:pPr>
              <a:defRPr sz="2175" b="0">
                <a:solidFill>
                  <a:srgbClr val="5E7995"/>
                </a:solidFill>
                <a:latin typeface="Fira Sans"/>
                <a:ea typeface="Fira Sans"/>
                <a:cs typeface="Fira Sans"/>
              </a:defRPr>
            </a:pPr>
            <a:r>
              <a:rPr sz="2175" b="0">
                <a:solidFill>
                  <a:srgbClr val="5E7995"/>
                </a:solidFill>
                <a:latin typeface="Fira Sans"/>
                <a:ea typeface="Fira Sans"/>
                <a:cs typeface="Fira Sans"/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BB7362-DDC5-493C-B5E3-BC060411E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20050" y="2952750"/>
            <a:ext cx="3286125" cy="2190750"/>
          </a:xfrm>
          <a:prstGeom xmlns:a="http://schemas.openxmlformats.org/drawingml/2006/main" prst="roundRect">
            <a:avLst>
              <a:gd name="adj" fmla="val 3478"/>
            </a:avLst>
          </a:prstGeom>
          <a:ln xmlns:a="http://schemas.openxmlformats.org/drawingml/2006/main" w="9525"/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75E1738-61B4-4FAA-A4CA-AABABF3BA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162300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5714"/>
          </a:bodyPr>
          <a:lstStyle xmlns:a="http://schemas.openxmlformats.org/drawingml/2006/main"/>
          <a:p xmlns:a="http://schemas.openxmlformats.org/drawingml/2006/main">
            <a:pPr>
              <a:def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defRPr>
            </a:pPr>
            <a:r>
              <a:rPr sz="1050" b="0">
                <a:solidFill>
                  <a:srgbClr val="74B2FF"/>
                </a:solidFill>
                <a:latin typeface="Russo One"/>
                <a:ea typeface="Russo One"/>
                <a:cs typeface="Russo One"/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98698A6-35E1-43E2-9819-B0B559D59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676650"/>
            <a:ext cx="27146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87654"/>
          </a:bodyPr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FFFFFF"/>
                </a:solidFill>
                <a:latin typeface="Fira Sans"/>
                <a:ea typeface="Fira Sans"/>
                <a:cs typeface="Fira Sans"/>
              </a:defRPr>
            </a:pPr>
            <a:r>
              <a:rPr sz="2025" b="1">
                <a:solidFill>
                  <a:srgbClr val="FFFFFF"/>
                </a:solidFill>
                <a:latin typeface="Fira Sans"/>
                <a:ea typeface="Fira Sans"/>
                <a:cs typeface="Fira Sans"/>
              </a:rPr>
              <a:t>Команда клиента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5851583-ACA7-4A9F-A292-24D1F671B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267200"/>
            <a:ext cx="2714625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A9BFD6"/>
                </a:solidFill>
                <a:latin typeface="Fira Sans"/>
                <a:ea typeface="Fira Sans"/>
                <a:cs typeface="Fira Sans"/>
              </a:defRPr>
            </a:pPr>
            <a:r>
              <a:rPr sz="1275" b="0">
                <a:solidFill>
                  <a:srgbClr val="A9BFD6"/>
                </a:solidFill>
                <a:latin typeface="Fira Sans"/>
                <a:ea typeface="Fira Sans"/>
                <a:cs typeface="Fira Sans"/>
              </a:rPr>
              <a:t>Действия, контроль и решение о масштабировании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F62D286-AEE8-4634-AEB0-F63AA487C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76900"/>
            <a:ext cx="8858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D9E7F6"/>
                </a:solidFill>
                <a:latin typeface="Fira Sans"/>
                <a:ea typeface="Fira Sans"/>
                <a:cs typeface="Fira Sans"/>
              </a:defRPr>
            </a:pPr>
            <a:r>
              <a:rPr sz="1500" b="1">
                <a:solidFill>
                  <a:srgbClr val="D9E7F6"/>
                </a:solidFill>
                <a:latin typeface="Fira Sans"/>
                <a:ea typeface="Fira Sans"/>
                <a:cs typeface="Fira Sans"/>
              </a:rPr>
              <a:t>Совместимость и качество данных проверяются до расчёта внедрения.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6B7FF12-23E2-4EE5-99E8-66C259460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44250" y="633412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rmAutofit fontScale="92308"/>
          </a:bodyPr>
          <a:lstStyle xmlns:a="http://schemas.openxmlformats.org/drawingml/2006/main"/>
          <a:p xmlns:a="http://schemas.openxmlformats.org/drawingml/2006/main">
            <a:pPr>
              <a:defRPr sz="975" b="0">
                <a:solidFill>
                  <a:srgbClr val="6F849B"/>
                </a:solidFill>
                <a:latin typeface="Russo One"/>
                <a:ea typeface="Russo One"/>
                <a:cs typeface="Russo One"/>
              </a:defRPr>
            </a:pPr>
            <a:r>
              <a:rPr sz="975" b="0">
                <a:solidFill>
                  <a:srgbClr val="6F849B"/>
                </a:solidFill>
                <a:latin typeface="Russo One"/>
                <a:ea typeface="Russo One"/>
                <a:cs typeface="Russo One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27494200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2026-09-15T06:08:49.3720000Z</dcterms:created>
  <dcterms:modified xsi:type="dcterms:W3CDTF">2026-09-15T06:08:49.3720000Z</dcterms:modified>
</coreProperties>
</file>